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7" r:id="rId9"/>
    <p:sldId id="261" r:id="rId10"/>
    <p:sldId id="262" r:id="rId11"/>
    <p:sldId id="274" r:id="rId12"/>
    <p:sldId id="263" r:id="rId13"/>
    <p:sldId id="264" r:id="rId14"/>
    <p:sldId id="268" r:id="rId15"/>
    <p:sldId id="270" r:id="rId16"/>
    <p:sldId id="271" r:id="rId17"/>
    <p:sldId id="269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68108-51E9-4FB0-B753-C2923C06625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BBE73-A288-4C7C-A352-386A502C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7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BE73-A288-4C7C-A352-386A502C0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4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2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5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5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0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4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8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2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3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F1E83-155D-4342-8CD1-DE237EFC360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A6A3C-60D6-4B0D-B07C-793B97178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17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794" y="1122363"/>
            <a:ext cx="8386916" cy="1266876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4"/>
                </a:solidFill>
                <a:latin typeface="Bell Gothic Std Light" panose="020B0606020203020204" pitchFamily="34" charset="0"/>
              </a:rPr>
              <a:t>Echinococcus</a:t>
            </a:r>
            <a:r>
              <a:rPr lang="en-US" b="1" dirty="0" smtClean="0">
                <a:solidFill>
                  <a:schemeClr val="accent4"/>
                </a:solidFill>
                <a:latin typeface="Bell Gothic Std Light" panose="020B0606020203020204" pitchFamily="34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Bell Gothic Std Light" panose="020B0606020203020204" pitchFamily="34" charset="0"/>
              </a:rPr>
              <a:t>granulosus</a:t>
            </a:r>
            <a:endParaRPr lang="en-US" b="1" dirty="0">
              <a:solidFill>
                <a:schemeClr val="accent4"/>
              </a:solidFill>
              <a:latin typeface="Bell Gothic Std Light" panose="020B06060202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59510"/>
            <a:ext cx="6858000" cy="501446"/>
          </a:xfrm>
        </p:spPr>
        <p:txBody>
          <a:bodyPr/>
          <a:lstStyle/>
          <a:p>
            <a:r>
              <a:rPr lang="en-US" dirty="0" smtClean="0"/>
              <a:t>The dog tapeworm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04536" y="5289756"/>
            <a:ext cx="489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rgbClr val="FF3399"/>
                </a:solidFill>
              </a:rPr>
              <a:t>Dr.</a:t>
            </a:r>
            <a:r>
              <a:rPr lang="en-IN" dirty="0" smtClean="0">
                <a:solidFill>
                  <a:srgbClr val="FF3399"/>
                </a:solidFill>
              </a:rPr>
              <a:t> </a:t>
            </a:r>
            <a:r>
              <a:rPr lang="en-IN" dirty="0" err="1" smtClean="0">
                <a:solidFill>
                  <a:srgbClr val="FF3399"/>
                </a:solidFill>
              </a:rPr>
              <a:t>Bindhusaran</a:t>
            </a:r>
            <a:r>
              <a:rPr lang="en-IN" dirty="0" smtClean="0">
                <a:solidFill>
                  <a:srgbClr val="FF3399"/>
                </a:solidFill>
              </a:rPr>
              <a:t> M.D. (</a:t>
            </a:r>
            <a:r>
              <a:rPr lang="en-IN" dirty="0" err="1" smtClean="0">
                <a:solidFill>
                  <a:srgbClr val="FF3399"/>
                </a:solidFill>
              </a:rPr>
              <a:t>Hom</a:t>
            </a:r>
            <a:r>
              <a:rPr lang="en-IN" dirty="0" smtClean="0">
                <a:solidFill>
                  <a:srgbClr val="FF3399"/>
                </a:solidFill>
              </a:rPr>
              <a:t>.)</a:t>
            </a:r>
          </a:p>
          <a:p>
            <a:r>
              <a:rPr lang="en-IN" dirty="0" smtClean="0">
                <a:solidFill>
                  <a:srgbClr val="FF3399"/>
                </a:solidFill>
              </a:rPr>
              <a:t>Assistant Professor</a:t>
            </a:r>
          </a:p>
          <a:p>
            <a:r>
              <a:rPr lang="en-IN" dirty="0" smtClean="0">
                <a:solidFill>
                  <a:srgbClr val="FF3399"/>
                </a:solidFill>
              </a:rPr>
              <a:t>Dept. of Pathology &amp; Microbiology</a:t>
            </a:r>
            <a:endParaRPr lang="en-IN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Pathogenesity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33888"/>
            <a:ext cx="8372131" cy="537623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Infecting </a:t>
            </a:r>
            <a:r>
              <a:rPr lang="en-US" dirty="0" smtClean="0"/>
              <a:t>Agent Eggs, </a:t>
            </a:r>
            <a:r>
              <a:rPr lang="en-US" dirty="0"/>
              <a:t>in </a:t>
            </a:r>
            <a:r>
              <a:rPr lang="en-US" dirty="0" smtClean="0"/>
              <a:t>dog's </a:t>
            </a:r>
            <a:r>
              <a:rPr lang="en-US" dirty="0" err="1"/>
              <a:t>faeces</a:t>
            </a:r>
            <a:r>
              <a:rPr lang="en-US" dirty="0"/>
              <a:t>.</a:t>
            </a:r>
          </a:p>
          <a:p>
            <a:r>
              <a:rPr lang="en-US" dirty="0"/>
              <a:t>Portal of </a:t>
            </a:r>
            <a:r>
              <a:rPr lang="en-US" dirty="0" smtClean="0"/>
              <a:t>Entry- Alimentary </a:t>
            </a:r>
            <a:r>
              <a:rPr lang="en-US" dirty="0"/>
              <a:t>tract.</a:t>
            </a:r>
          </a:p>
          <a:p>
            <a:r>
              <a:rPr lang="en-US" dirty="0" smtClean="0"/>
              <a:t>Sites of localization Viscera </a:t>
            </a:r>
            <a:r>
              <a:rPr lang="en-US" dirty="0"/>
              <a:t>(liver, lungs and other organs).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EVOLUTION OF HYDATID CYST </a:t>
            </a:r>
          </a:p>
          <a:p>
            <a:r>
              <a:rPr lang="en-US" dirty="0" smtClean="0"/>
              <a:t>Cyst wall </a:t>
            </a:r>
            <a:r>
              <a:rPr lang="en-US" dirty="0" err="1" smtClean="0"/>
              <a:t>cosists</a:t>
            </a:r>
            <a:r>
              <a:rPr lang="en-US" dirty="0" smtClean="0"/>
              <a:t> of </a:t>
            </a:r>
            <a:r>
              <a:rPr lang="en-US" dirty="0"/>
              <a:t>2 layers:</a:t>
            </a:r>
          </a:p>
          <a:p>
            <a:r>
              <a:rPr lang="en-US" dirty="0">
                <a:solidFill>
                  <a:srgbClr val="FFFF00"/>
                </a:solidFill>
              </a:rPr>
              <a:t>(1) Outer </a:t>
            </a:r>
            <a:r>
              <a:rPr lang="en-US" dirty="0" err="1">
                <a:solidFill>
                  <a:srgbClr val="FFFF00"/>
                </a:solidFill>
              </a:rPr>
              <a:t>Cuticular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Layer (</a:t>
            </a:r>
            <a:r>
              <a:rPr lang="en-US" dirty="0" err="1"/>
              <a:t>Ectocyst</a:t>
            </a:r>
            <a:r>
              <a:rPr lang="en-US" dirty="0" smtClean="0"/>
              <a:t>). I </a:t>
            </a:r>
            <a:r>
              <a:rPr lang="en-US" dirty="0"/>
              <a:t>t is a laminated hyaline </a:t>
            </a:r>
            <a:r>
              <a:rPr lang="en-US" dirty="0" smtClean="0"/>
              <a:t>membrane </a:t>
            </a:r>
            <a:r>
              <a:rPr lang="en-US" dirty="0"/>
              <a:t>having a </a:t>
            </a:r>
            <a:r>
              <a:rPr lang="en-US" dirty="0" smtClean="0"/>
              <a:t>thickness  up </a:t>
            </a:r>
            <a:r>
              <a:rPr lang="en-US" dirty="0"/>
              <a:t>to</a:t>
            </a:r>
          </a:p>
          <a:p>
            <a:r>
              <a:rPr lang="en-US" dirty="0"/>
              <a:t>1 mm</a:t>
            </a:r>
            <a:r>
              <a:rPr lang="en-US" dirty="0" smtClean="0"/>
              <a:t>. To </a:t>
            </a:r>
            <a:r>
              <a:rPr lang="en-US" dirty="0"/>
              <a:t>the </a:t>
            </a:r>
            <a:r>
              <a:rPr lang="en-US" dirty="0" smtClean="0"/>
              <a:t>naked eye, the </a:t>
            </a:r>
            <a:r>
              <a:rPr lang="en-US" dirty="0" err="1" smtClean="0"/>
              <a:t>ectocyst</a:t>
            </a:r>
            <a:r>
              <a:rPr lang="en-US" dirty="0" smtClean="0"/>
              <a:t> has  the appearance of white of  </a:t>
            </a:r>
            <a:r>
              <a:rPr lang="en-US" dirty="0"/>
              <a:t>a </a:t>
            </a:r>
            <a:r>
              <a:rPr lang="en-US" dirty="0" err="1" smtClean="0"/>
              <a:t>hard_boiled</a:t>
            </a:r>
            <a:r>
              <a:rPr lang="en-US" dirty="0" smtClean="0"/>
              <a:t> egg . it </a:t>
            </a:r>
            <a:r>
              <a:rPr lang="en-US" dirty="0"/>
              <a:t>is </a:t>
            </a:r>
            <a:r>
              <a:rPr lang="en-US" dirty="0" smtClean="0"/>
              <a:t>elastic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>
                <a:solidFill>
                  <a:srgbClr val="FFFF00"/>
                </a:solidFill>
              </a:rPr>
              <a:t>2) Inner or Germinal Layer </a:t>
            </a:r>
            <a:r>
              <a:rPr lang="en-US" dirty="0"/>
              <a:t>(</a:t>
            </a:r>
            <a:r>
              <a:rPr lang="en-US" dirty="0" err="1"/>
              <a:t>Endocyst</a:t>
            </a:r>
            <a:r>
              <a:rPr lang="en-US" dirty="0" smtClean="0"/>
              <a:t>) : It </a:t>
            </a:r>
            <a:r>
              <a:rPr lang="en-US" dirty="0"/>
              <a:t>is cellular and </a:t>
            </a:r>
            <a:r>
              <a:rPr lang="en-US" dirty="0" smtClean="0"/>
              <a:t>consists of </a:t>
            </a:r>
            <a:r>
              <a:rPr lang="en-US" dirty="0"/>
              <a:t>a </a:t>
            </a:r>
            <a:r>
              <a:rPr lang="en-US" dirty="0" smtClean="0"/>
              <a:t>number of </a:t>
            </a:r>
            <a:r>
              <a:rPr lang="en-US" dirty="0"/>
              <a:t>nuclei </a:t>
            </a:r>
            <a:r>
              <a:rPr lang="en-US" dirty="0" smtClean="0"/>
              <a:t>embedded in </a:t>
            </a:r>
            <a:r>
              <a:rPr lang="en-US" dirty="0"/>
              <a:t>a </a:t>
            </a:r>
            <a:r>
              <a:rPr lang="en-US" dirty="0" smtClean="0"/>
              <a:t>protoplasmic mass</a:t>
            </a:r>
          </a:p>
          <a:p>
            <a:r>
              <a:rPr lang="en-US" dirty="0" smtClean="0"/>
              <a:t>It </a:t>
            </a:r>
            <a:r>
              <a:rPr lang="en-US" dirty="0"/>
              <a:t>is very thin </a:t>
            </a:r>
            <a:r>
              <a:rPr lang="en-US" dirty="0" smtClean="0"/>
              <a:t>and </a:t>
            </a:r>
            <a:r>
              <a:rPr lang="en-US" dirty="0" err="1" smtClean="0"/>
              <a:t>measureas</a:t>
            </a:r>
            <a:r>
              <a:rPr lang="en-US" dirty="0" smtClean="0"/>
              <a:t> about 22 </a:t>
            </a:r>
            <a:r>
              <a:rPr lang="en-US" dirty="0"/>
              <a:t>to 25 </a:t>
            </a:r>
            <a:r>
              <a:rPr lang="en-US" dirty="0" err="1" smtClean="0"/>
              <a:t>micrometre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thickness.  It </a:t>
            </a:r>
            <a:r>
              <a:rPr lang="en-US" dirty="0"/>
              <a:t>is the vital </a:t>
            </a:r>
            <a:r>
              <a:rPr lang="en-US" dirty="0" smtClean="0"/>
              <a:t>layer of the cyst and gives rise </a:t>
            </a:r>
            <a:r>
              <a:rPr lang="en-US" dirty="0"/>
              <a:t>to </a:t>
            </a:r>
            <a:r>
              <a:rPr lang="en-US" dirty="0" smtClean="0"/>
              <a:t>brood capsules with </a:t>
            </a:r>
            <a:r>
              <a:rPr lang="en-US" dirty="0" err="1" smtClean="0"/>
              <a:t>scolices</a:t>
            </a:r>
            <a:r>
              <a:rPr lang="en-US" dirty="0" smtClean="0"/>
              <a:t> (b ) </a:t>
            </a:r>
            <a:r>
              <a:rPr lang="en-US" dirty="0" err="1" smtClean="0"/>
              <a:t>secretets</a:t>
            </a:r>
            <a:r>
              <a:rPr lang="en-US" dirty="0" smtClean="0"/>
              <a:t> the specific </a:t>
            </a:r>
            <a:r>
              <a:rPr lang="en-US" dirty="0" err="1" smtClean="0"/>
              <a:t>hydatid</a:t>
            </a:r>
            <a:r>
              <a:rPr lang="en-US" dirty="0" smtClean="0"/>
              <a:t> fluid</a:t>
            </a:r>
            <a:r>
              <a:rPr lang="en-US" dirty="0"/>
              <a:t>, and </a:t>
            </a:r>
            <a:r>
              <a:rPr lang="en-US" dirty="0" smtClean="0"/>
              <a:t>(</a:t>
            </a:r>
            <a:r>
              <a:rPr lang="en-US" dirty="0"/>
              <a:t>c) forms the </a:t>
            </a:r>
            <a:r>
              <a:rPr lang="en-US" dirty="0" smtClean="0"/>
              <a:t>outer layer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8" y="1690689"/>
            <a:ext cx="2488793" cy="214193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200" y="1690689"/>
            <a:ext cx="5592561" cy="40546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8" y="4104801"/>
            <a:ext cx="2488793" cy="248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5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</a:t>
            </a:r>
            <a:r>
              <a:rPr lang="en-US" dirty="0" err="1" smtClean="0"/>
              <a:t>hydatid</a:t>
            </a:r>
            <a:r>
              <a:rPr lang="en-US" dirty="0" smtClean="0"/>
              <a:t>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AutoNum type="romanLcParenBoth"/>
            </a:pPr>
            <a:r>
              <a:rPr lang="en-US" dirty="0" smtClean="0"/>
              <a:t>Clear </a:t>
            </a:r>
            <a:r>
              <a:rPr lang="en-US" dirty="0" err="1"/>
              <a:t>colourless</a:t>
            </a:r>
            <a:r>
              <a:rPr lang="en-US" dirty="0"/>
              <a:t> fluid (may be pale yellow in </a:t>
            </a:r>
            <a:r>
              <a:rPr lang="en-US" dirty="0" err="1"/>
              <a:t>colour</a:t>
            </a:r>
            <a:r>
              <a:rPr lang="en-US" dirty="0" smtClean="0"/>
              <a:t>).   </a:t>
            </a:r>
          </a:p>
          <a:p>
            <a:pPr marL="0" indent="0">
              <a:buNone/>
            </a:pPr>
            <a:r>
              <a:rPr lang="en-US" dirty="0" smtClean="0"/>
              <a:t>(ii</a:t>
            </a:r>
            <a:r>
              <a:rPr lang="en-US" dirty="0"/>
              <a:t>) Specific gravity low, 1.005 to 1.010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(iii</a:t>
            </a:r>
            <a:r>
              <a:rPr lang="en-US" dirty="0"/>
              <a:t>) Reaction slightly acid, pH 6.7.</a:t>
            </a:r>
          </a:p>
          <a:p>
            <a:pPr marL="0" indent="0">
              <a:buNone/>
            </a:pPr>
            <a:r>
              <a:rPr lang="en-US" dirty="0" smtClean="0"/>
              <a:t>(iv</a:t>
            </a:r>
            <a:r>
              <a:rPr lang="en-US" dirty="0"/>
              <a:t>) Contains sodium chloride, sodium </a:t>
            </a:r>
            <a:r>
              <a:rPr lang="en-US" dirty="0" err="1"/>
              <a:t>sulphate</a:t>
            </a:r>
            <a:r>
              <a:rPr lang="en-US" dirty="0"/>
              <a:t>, sodium phosphate and sodium and calcium salts of succinic acid _</a:t>
            </a:r>
          </a:p>
          <a:p>
            <a:pPr marL="0" indent="0">
              <a:buNone/>
            </a:pPr>
            <a:r>
              <a:rPr lang="en-US" dirty="0" smtClean="0"/>
              <a:t>(V</a:t>
            </a:r>
            <a:r>
              <a:rPr lang="en-US" dirty="0"/>
              <a:t>) Antigenic, being used for immunological tests.</a:t>
            </a:r>
          </a:p>
          <a:p>
            <a:pPr marL="0" indent="0">
              <a:buNone/>
            </a:pPr>
            <a:r>
              <a:rPr lang="en-US" dirty="0" smtClean="0"/>
              <a:t>(vi</a:t>
            </a:r>
            <a:r>
              <a:rPr lang="en-US" dirty="0"/>
              <a:t>) Highly toxic, when absorbed gives rise to anaphylactic symptoms.</a:t>
            </a:r>
          </a:p>
          <a:p>
            <a:pPr marL="0" indent="0">
              <a:buNone/>
            </a:pPr>
            <a:r>
              <a:rPr lang="en-US" dirty="0" smtClean="0"/>
              <a:t>(vii</a:t>
            </a:r>
            <a:r>
              <a:rPr lang="en-US" dirty="0"/>
              <a:t>) </a:t>
            </a:r>
            <a:r>
              <a:rPr lang="en-US" dirty="0" err="1"/>
              <a:t>Hydatid</a:t>
            </a:r>
            <a:r>
              <a:rPr lang="en-US" dirty="0"/>
              <a:t> </a:t>
            </a:r>
            <a:r>
              <a:rPr lang="en-US" dirty="0" smtClean="0"/>
              <a:t>sand A granular deposit found </a:t>
            </a:r>
            <a:r>
              <a:rPr lang="en-US" dirty="0"/>
              <a:t>to </a:t>
            </a:r>
            <a:r>
              <a:rPr lang="en-US" dirty="0" smtClean="0"/>
              <a:t>settle at </a:t>
            </a:r>
            <a:r>
              <a:rPr lang="en-US" dirty="0"/>
              <a:t>the bottom.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consists of liberated brood capsules free </a:t>
            </a:r>
            <a:r>
              <a:rPr lang="en-US" dirty="0" err="1" smtClean="0"/>
              <a:t>scolices</a:t>
            </a:r>
            <a:r>
              <a:rPr lang="en-US" dirty="0" smtClean="0"/>
              <a:t> </a:t>
            </a:r>
            <a:r>
              <a:rPr lang="en-US" dirty="0"/>
              <a:t>and loose </a:t>
            </a:r>
            <a:r>
              <a:rPr lang="en-US" dirty="0" err="1" smtClean="0"/>
              <a:t>hooklets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6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brood capsule and </a:t>
            </a:r>
            <a:r>
              <a:rPr lang="en-US" dirty="0" err="1" smtClean="0"/>
              <a:t>scolices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Brood capsule sprout form germinal layer</a:t>
            </a:r>
          </a:p>
          <a:p>
            <a:r>
              <a:rPr lang="en-US" dirty="0" smtClean="0"/>
              <a:t>5-20 </a:t>
            </a:r>
            <a:r>
              <a:rPr lang="en-US" dirty="0" err="1" smtClean="0"/>
              <a:t>scolices</a:t>
            </a:r>
            <a:r>
              <a:rPr lang="en-US" dirty="0" smtClean="0"/>
              <a:t> develops in these capsules</a:t>
            </a:r>
          </a:p>
          <a:p>
            <a:r>
              <a:rPr lang="en-US" dirty="0" smtClean="0"/>
              <a:t>Rate of growth: by 1 year it is 4 cm in diameter</a:t>
            </a:r>
          </a:p>
          <a:p>
            <a:r>
              <a:rPr lang="en-US" dirty="0" smtClean="0"/>
              <a:t>Distribution of the cyst: first the liver and any other organ can be involved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</a:rPr>
              <a:t>Casoni’s</a:t>
            </a:r>
            <a:r>
              <a:rPr lang="en-US" sz="5400" dirty="0" smtClean="0">
                <a:solidFill>
                  <a:srgbClr val="FFFF00"/>
                </a:solidFill>
              </a:rPr>
              <a:t> reaction</a:t>
            </a:r>
          </a:p>
          <a:p>
            <a:pPr marL="0" indent="0">
              <a:buNone/>
            </a:pPr>
            <a:r>
              <a:rPr lang="en-US" sz="3200" dirty="0" smtClean="0"/>
              <a:t>It Immediate hypersensitivity skin test to diagnose </a:t>
            </a:r>
            <a:r>
              <a:rPr lang="en-US" sz="3200" dirty="0" err="1" smtClean="0"/>
              <a:t>hyadatid</a:t>
            </a:r>
            <a:r>
              <a:rPr lang="en-US" sz="3200" dirty="0" smtClean="0"/>
              <a:t> cyst</a:t>
            </a:r>
          </a:p>
          <a:p>
            <a:pPr marL="0" indent="0">
              <a:buNone/>
            </a:pPr>
            <a:r>
              <a:rPr lang="en-US" sz="3200" dirty="0" smtClean="0"/>
              <a:t>Intradermal injection 0.2 ml of sterile </a:t>
            </a:r>
            <a:r>
              <a:rPr lang="en-US" sz="3200" dirty="0" err="1" smtClean="0"/>
              <a:t>hydatid</a:t>
            </a:r>
            <a:r>
              <a:rPr lang="en-US" sz="3200" dirty="0" smtClean="0"/>
              <a:t> fluid is injected with in 30 minutes produce a large wheal ( 5cm In diameter) it fades in 1 hour.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09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Molecular methods such as DNA probe and PCR have been developer value because of their technical complexity. </a:t>
            </a:r>
          </a:p>
          <a:p>
            <a:r>
              <a:rPr lang="en-US" dirty="0"/>
              <a:t>4. Exploratory Cyst Puncture. Though an accurate diagnosis may be made by withdrawing a few </a:t>
            </a:r>
            <a:r>
              <a:rPr lang="en-US" dirty="0" err="1"/>
              <a:t>millilitres</a:t>
            </a:r>
            <a:r>
              <a:rPr lang="en-US" dirty="0"/>
              <a:t> of the </a:t>
            </a:r>
            <a:r>
              <a:rPr lang="en-US" dirty="0" err="1"/>
              <a:t>hydatid</a:t>
            </a:r>
            <a:r>
              <a:rPr lang="en-US" dirty="0"/>
              <a:t> fluid and examining it under the microscope for </a:t>
            </a:r>
            <a:r>
              <a:rPr lang="en-US" dirty="0" err="1"/>
              <a:t>scolices</a:t>
            </a:r>
            <a:r>
              <a:rPr lang="en-US" dirty="0"/>
              <a:t> or </a:t>
            </a:r>
            <a:r>
              <a:rPr lang="en-US" dirty="0" err="1"/>
              <a:t>hooklets</a:t>
            </a:r>
            <a:r>
              <a:rPr lang="en-US" dirty="0"/>
              <a:t>, yet it is often attended with serious results and is therefore not advised.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5. Radiological</a:t>
            </a:r>
            <a:r>
              <a:rPr lang="en-US" dirty="0"/>
              <a:t>. This is often helpful in the diagnosis of hydatid cysts of lungs and liver. </a:t>
            </a:r>
            <a:r>
              <a:rPr lang="en-US" dirty="0" smtClean="0"/>
              <a:t>Shows a </a:t>
            </a:r>
            <a:r>
              <a:rPr lang="en-US" dirty="0"/>
              <a:t>characteristic circular shadow with a sharp outline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cases where the long bones are involved a mottled appearance is seen in the </a:t>
            </a:r>
            <a:r>
              <a:rPr lang="en-US" dirty="0" err="1"/>
              <a:t>skiagram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FFFF00"/>
                </a:solidFill>
              </a:rPr>
              <a:t>Ultrasonography</a:t>
            </a:r>
            <a:r>
              <a:rPr lang="en-US" dirty="0"/>
              <a:t> of whole abdomen is useful in locating the site of </a:t>
            </a:r>
            <a:r>
              <a:rPr lang="en-US" dirty="0" err="1"/>
              <a:t>hydatid</a:t>
            </a:r>
            <a:r>
              <a:rPr lang="en-US" dirty="0"/>
              <a:t> cyst of the abdominal organs. </a:t>
            </a:r>
          </a:p>
          <a:p>
            <a:r>
              <a:rPr lang="en-US" dirty="0">
                <a:solidFill>
                  <a:srgbClr val="FFFF00"/>
                </a:solidFill>
              </a:rPr>
              <a:t>CT</a:t>
            </a:r>
            <a:r>
              <a:rPr lang="en-US" dirty="0"/>
              <a:t> scan is more helpful than MRI scan in the diagnosis of diseases of different organs.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TREMATODA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Leaf shaped </a:t>
            </a:r>
            <a:r>
              <a:rPr lang="en-US" dirty="0" err="1" smtClean="0"/>
              <a:t>unsegmented</a:t>
            </a:r>
            <a:r>
              <a:rPr lang="en-US" dirty="0" smtClean="0"/>
              <a:t> worms called </a:t>
            </a:r>
            <a:r>
              <a:rPr lang="en-US" sz="4400" dirty="0" smtClean="0">
                <a:solidFill>
                  <a:srgbClr val="FFFF00"/>
                </a:solidFill>
              </a:rPr>
              <a:t>flukes</a:t>
            </a:r>
          </a:p>
          <a:p>
            <a:r>
              <a:rPr lang="en-US" dirty="0" smtClean="0"/>
              <a:t>Posses 2 suckers oral sucker and a ventral sucker</a:t>
            </a:r>
          </a:p>
          <a:p>
            <a:r>
              <a:rPr lang="en-US" dirty="0" smtClean="0"/>
              <a:t>Sexes are not separate</a:t>
            </a:r>
          </a:p>
          <a:p>
            <a:r>
              <a:rPr lang="en-US" dirty="0" smtClean="0"/>
              <a:t>Body cavity is absent</a:t>
            </a:r>
          </a:p>
          <a:p>
            <a:r>
              <a:rPr lang="en-US" dirty="0" smtClean="0"/>
              <a:t>They are oviparous and liberate eggs</a:t>
            </a:r>
          </a:p>
          <a:p>
            <a:r>
              <a:rPr lang="en-US" dirty="0" smtClean="0"/>
              <a:t>Eggs are </a:t>
            </a:r>
            <a:r>
              <a:rPr lang="en-US" dirty="0" err="1" smtClean="0"/>
              <a:t>operculated</a:t>
            </a:r>
            <a:r>
              <a:rPr lang="en-US" dirty="0" smtClean="0"/>
              <a:t> and can develop only in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Larval </a:t>
            </a:r>
            <a:r>
              <a:rPr lang="en-US" dirty="0" err="1" smtClean="0"/>
              <a:t>satges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Miracidium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Sporocyst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Redia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Cercaria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Metacercaria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trematodes according to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Intestinal </a:t>
            </a:r>
            <a:r>
              <a:rPr lang="en-US" dirty="0"/>
              <a:t>trematodes</a:t>
            </a:r>
            <a:endParaRPr lang="en-US" dirty="0" smtClean="0"/>
          </a:p>
          <a:p>
            <a:r>
              <a:rPr lang="en-US" dirty="0" smtClean="0"/>
              <a:t>Hepatic </a:t>
            </a:r>
            <a:r>
              <a:rPr lang="en-US" dirty="0"/>
              <a:t>trematodes</a:t>
            </a:r>
            <a:endParaRPr lang="en-US" dirty="0" smtClean="0"/>
          </a:p>
          <a:p>
            <a:r>
              <a:rPr lang="en-US" dirty="0" smtClean="0"/>
              <a:t>Lung</a:t>
            </a:r>
            <a:r>
              <a:rPr lang="en-US" dirty="0"/>
              <a:t> trematodes</a:t>
            </a:r>
            <a:endParaRPr lang="en-US" dirty="0" smtClean="0"/>
          </a:p>
          <a:p>
            <a:r>
              <a:rPr lang="en-US" dirty="0" smtClean="0"/>
              <a:t>Blood</a:t>
            </a:r>
            <a:r>
              <a:rPr lang="en-US" dirty="0"/>
              <a:t> </a:t>
            </a:r>
            <a:r>
              <a:rPr lang="en-US" dirty="0" smtClean="0"/>
              <a:t>trematodes( blood fluke)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and 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host: Man - harbors larval stage</a:t>
            </a:r>
          </a:p>
          <a:p>
            <a:r>
              <a:rPr lang="en-US" dirty="0" smtClean="0"/>
              <a:t>D.H:  dog and other canine animals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Morphology </a:t>
            </a:r>
          </a:p>
          <a:p>
            <a:pPr marL="0" indent="0">
              <a:buNone/>
            </a:pPr>
            <a:r>
              <a:rPr lang="en-US" dirty="0" smtClean="0"/>
              <a:t>Adult worm: 3 -6 mm length</a:t>
            </a:r>
          </a:p>
          <a:p>
            <a:pPr marL="0" indent="0">
              <a:buNone/>
            </a:pPr>
            <a:r>
              <a:rPr lang="en-US" dirty="0" smtClean="0"/>
              <a:t>Head : 4 suckers, </a:t>
            </a:r>
            <a:r>
              <a:rPr lang="en-US" dirty="0" err="1" smtClean="0"/>
              <a:t>rostellum</a:t>
            </a:r>
            <a:r>
              <a:rPr lang="en-US" dirty="0" smtClean="0"/>
              <a:t> bears hooks</a:t>
            </a:r>
          </a:p>
          <a:p>
            <a:pPr marL="0" indent="0">
              <a:buNone/>
            </a:pPr>
            <a:r>
              <a:rPr lang="en-US" dirty="0" smtClean="0"/>
              <a:t>Neck: short and thick</a:t>
            </a:r>
          </a:p>
          <a:p>
            <a:pPr marL="0" indent="0">
              <a:buNone/>
            </a:pPr>
            <a:r>
              <a:rPr lang="en-US" dirty="0" err="1" smtClean="0"/>
              <a:t>Strobila</a:t>
            </a:r>
            <a:r>
              <a:rPr lang="en-US" dirty="0" smtClean="0"/>
              <a:t>: 3 segments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5" y="3407999"/>
            <a:ext cx="17049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Egg </a:t>
            </a:r>
          </a:p>
          <a:p>
            <a:r>
              <a:rPr lang="en-US" dirty="0" smtClean="0"/>
              <a:t>Ovoid and resembles eggs of other </a:t>
            </a:r>
            <a:r>
              <a:rPr lang="en-US" dirty="0" err="1" smtClean="0"/>
              <a:t>taenia</a:t>
            </a:r>
            <a:endParaRPr lang="en-US" dirty="0" smtClean="0"/>
          </a:p>
          <a:p>
            <a:r>
              <a:rPr lang="en-US" dirty="0" err="1" smtClean="0"/>
              <a:t>Consits</a:t>
            </a:r>
            <a:r>
              <a:rPr lang="en-US" dirty="0" smtClean="0"/>
              <a:t> of </a:t>
            </a:r>
            <a:r>
              <a:rPr lang="en-US" dirty="0" err="1" smtClean="0"/>
              <a:t>hexacanth</a:t>
            </a:r>
            <a:r>
              <a:rPr lang="en-US" dirty="0" smtClean="0"/>
              <a:t> embryo with hooks</a:t>
            </a:r>
          </a:p>
          <a:p>
            <a:r>
              <a:rPr lang="en-US" dirty="0" smtClean="0"/>
              <a:t>Infective to cattle and man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Larval form: </a:t>
            </a:r>
          </a:p>
          <a:p>
            <a:r>
              <a:rPr lang="en-US" dirty="0" smtClean="0"/>
              <a:t>Found in the </a:t>
            </a:r>
            <a:r>
              <a:rPr lang="en-US" dirty="0" err="1" smtClean="0"/>
              <a:t>hydatid</a:t>
            </a:r>
            <a:r>
              <a:rPr lang="en-US" dirty="0" smtClean="0"/>
              <a:t> cyst</a:t>
            </a:r>
          </a:p>
          <a:p>
            <a:r>
              <a:rPr lang="en-US" dirty="0" smtClean="0"/>
              <a:t>Bears </a:t>
            </a:r>
            <a:r>
              <a:rPr lang="en-US" dirty="0" err="1" smtClean="0"/>
              <a:t>scolex</a:t>
            </a:r>
            <a:r>
              <a:rPr lang="en-US" dirty="0" smtClean="0"/>
              <a:t> which posses suckers and hooks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0" t="18488" r="26999" b="26053"/>
          <a:stretch/>
        </p:blipFill>
        <p:spPr>
          <a:xfrm>
            <a:off x="6555036" y="3249975"/>
            <a:ext cx="1630496" cy="157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worm passes its life </a:t>
            </a:r>
            <a:r>
              <a:rPr lang="en-US" dirty="0" smtClean="0"/>
              <a:t>cycle in </a:t>
            </a:r>
            <a:r>
              <a:rPr lang="en-US" dirty="0"/>
              <a:t>two hosts.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. Definitive </a:t>
            </a:r>
            <a:r>
              <a:rPr lang="en-US" dirty="0" smtClean="0">
                <a:solidFill>
                  <a:srgbClr val="FFFF00"/>
                </a:solidFill>
              </a:rPr>
              <a:t>Hosts:  </a:t>
            </a:r>
            <a:r>
              <a:rPr lang="en-US" dirty="0"/>
              <a:t>Dog, wolf, fox and jackal. The adult worm lives in the small intestine of these </a:t>
            </a:r>
            <a:r>
              <a:rPr lang="en-US" dirty="0" err="1" smtClean="0"/>
              <a:t>animals.The</a:t>
            </a:r>
            <a:r>
              <a:rPr lang="en-US" dirty="0" smtClean="0"/>
              <a:t> </a:t>
            </a:r>
            <a:r>
              <a:rPr lang="en-US" dirty="0"/>
              <a:t>dog is the optimum definitive host.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. Intermediate Hosts. </a:t>
            </a:r>
            <a:r>
              <a:rPr lang="en-US" dirty="0"/>
              <a:t>Sheep, pig, cattle, horse, goat and man.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larval stage is passed in these animals and </a:t>
            </a:r>
            <a:r>
              <a:rPr lang="en-US" dirty="0" smtClean="0"/>
              <a:t>man </a:t>
            </a:r>
            <a:r>
              <a:rPr lang="en-US" dirty="0"/>
              <a:t>giving rise to </a:t>
            </a:r>
            <a:r>
              <a:rPr lang="en-US" dirty="0" err="1"/>
              <a:t>hydatid</a:t>
            </a:r>
            <a:r>
              <a:rPr lang="en-US" dirty="0"/>
              <a:t> cyst.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sheep appears to be the optimum intermediate host.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3041"/>
            <a:ext cx="7886700" cy="48769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eggs are discharged with the </a:t>
            </a:r>
            <a:r>
              <a:rPr lang="en-US" dirty="0" err="1"/>
              <a:t>faeces</a:t>
            </a:r>
            <a:r>
              <a:rPr lang="en-US" dirty="0"/>
              <a:t> of the definitive hosts (dog and allied animals).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are swallowed by the intermediate hosts, sheep and other domestic animals while grazing in the field, and also by man (particularly children) due to intimate handling of infected dogs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the duodenum, the </a:t>
            </a:r>
            <a:r>
              <a:rPr lang="en-US" dirty="0" err="1"/>
              <a:t>hexacanth</a:t>
            </a:r>
            <a:r>
              <a:rPr lang="en-US" dirty="0"/>
              <a:t> embryos are hatched out. </a:t>
            </a:r>
            <a:r>
              <a:rPr lang="en-US" dirty="0" smtClean="0"/>
              <a:t>And  </a:t>
            </a:r>
            <a:r>
              <a:rPr lang="en-US" dirty="0"/>
              <a:t>bore their way through the intestinal wall and enter the radicles of the portal vein.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embryos are carried to the liver to be arrested in the sinusoidal capillaries (the liver acts as the first filter).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 embryos may pass through the hepatic capillaries, enter the pulmonary circulation and filter out in the lungs (lungs act as the second filter).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few of the embryos may pass the pulmonary capillaries, enter the general blood stream and lodge in the various organs. </a:t>
            </a:r>
            <a:endParaRPr lang="en-US" dirty="0" smtClean="0"/>
          </a:p>
          <a:p>
            <a:r>
              <a:rPr lang="en-US" dirty="0" smtClean="0"/>
              <a:t>Practically</a:t>
            </a:r>
            <a:r>
              <a:rPr lang="en-US" dirty="0"/>
              <a:t>, all the organs of the domestic animals may be invaded but they are chiefly found in the liver and lungs. Wherever the embryo settles, it forms a </a:t>
            </a:r>
            <a:r>
              <a:rPr lang="en-US" dirty="0" err="1"/>
              <a:t>hydatid</a:t>
            </a:r>
            <a:r>
              <a:rPr lang="en-US" dirty="0"/>
              <a:t> cyst, the </a:t>
            </a:r>
            <a:r>
              <a:rPr lang="en-US" dirty="0">
                <a:solidFill>
                  <a:srgbClr val="FFFF00"/>
                </a:solidFill>
              </a:rPr>
              <a:t>young larva being transformed into a hollow bladder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hydatis</a:t>
            </a:r>
            <a:r>
              <a:rPr lang="en-US" dirty="0"/>
              <a:t>, drop of water).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/>
              <a:t>the inner side of the cyst, </a:t>
            </a:r>
            <a:r>
              <a:rPr lang="en-US" dirty="0">
                <a:solidFill>
                  <a:srgbClr val="FFFF00"/>
                </a:solidFill>
              </a:rPr>
              <a:t>brood capsules with a number of </a:t>
            </a:r>
            <a:r>
              <a:rPr lang="en-US" dirty="0" err="1">
                <a:solidFill>
                  <a:srgbClr val="FFFF00"/>
                </a:solidFill>
              </a:rPr>
              <a:t>scolices</a:t>
            </a:r>
            <a:r>
              <a:rPr lang="en-US" dirty="0">
                <a:solidFill>
                  <a:srgbClr val="FFFF00"/>
                </a:solidFill>
              </a:rPr>
              <a:t> are developed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/>
              <a:t>hydatid</a:t>
            </a:r>
            <a:r>
              <a:rPr lang="en-US" dirty="0"/>
              <a:t> cyst developing from a single egg (</a:t>
            </a:r>
            <a:r>
              <a:rPr lang="en-US" dirty="0" err="1"/>
              <a:t>oncosphere</a:t>
            </a:r>
            <a:r>
              <a:rPr lang="en-US" dirty="0"/>
              <a:t>) may </a:t>
            </a:r>
            <a:r>
              <a:rPr lang="en-US" dirty="0">
                <a:solidFill>
                  <a:srgbClr val="FFFF00"/>
                </a:solidFill>
              </a:rPr>
              <a:t>contain thousands of </a:t>
            </a:r>
            <a:r>
              <a:rPr lang="en-US" dirty="0" err="1">
                <a:solidFill>
                  <a:srgbClr val="FFFF00"/>
                </a:solidFill>
              </a:rPr>
              <a:t>scolices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fully developed </a:t>
            </a:r>
            <a:r>
              <a:rPr lang="en-US" dirty="0" err="1"/>
              <a:t>scolex</a:t>
            </a:r>
            <a:r>
              <a:rPr lang="en-US" dirty="0"/>
              <a:t> is an end-product and its presence inside the hydatid cyst is a sign of “a complete biological development”.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fertile hydatids, when ingested by the dog, are capable of growing into adult worms in about 6 to 7 weeks’ time in the intestine. Thus, the cycle is repeated.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dogs have no access to the </a:t>
            </a:r>
            <a:r>
              <a:rPr lang="en-US" dirty="0" err="1"/>
              <a:t>hydatid</a:t>
            </a:r>
            <a:r>
              <a:rPr lang="en-US" dirty="0"/>
              <a:t> cyst developed in the viscera of man, the life cycle of the parasite comes to a dead-end. The </a:t>
            </a:r>
            <a:r>
              <a:rPr lang="en-US" dirty="0">
                <a:solidFill>
                  <a:srgbClr val="FFFF00"/>
                </a:solidFill>
              </a:rPr>
              <a:t>natural cycle is thus maintained by dog and sheep.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/>
              <a:t>Life span of the adult worm in the canine host is short (about 6 months).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Pathogenicity.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adult worms of E. </a:t>
            </a:r>
            <a:r>
              <a:rPr lang="en-US" dirty="0" err="1"/>
              <a:t>granulosus</a:t>
            </a:r>
            <a:r>
              <a:rPr lang="en-US" dirty="0"/>
              <a:t> in dogs do not cause much inconvenience.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larval worm of E. </a:t>
            </a:r>
            <a:r>
              <a:rPr lang="en-US" dirty="0" err="1"/>
              <a:t>granulosus</a:t>
            </a:r>
            <a:r>
              <a:rPr lang="en-US" dirty="0"/>
              <a:t> in man causes </a:t>
            </a:r>
            <a:r>
              <a:rPr lang="en-US" dirty="0" err="1"/>
              <a:t>unilocular</a:t>
            </a:r>
            <a:r>
              <a:rPr lang="en-US" dirty="0"/>
              <a:t> </a:t>
            </a:r>
            <a:r>
              <a:rPr lang="en-US" dirty="0" err="1"/>
              <a:t>hydatid</a:t>
            </a:r>
            <a:r>
              <a:rPr lang="en-US" dirty="0"/>
              <a:t> disease.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1147</Words>
  <Application>Microsoft Office PowerPoint</Application>
  <PresentationFormat>On-screen Show (4:3)</PresentationFormat>
  <Paragraphs>102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Bell Gothic Std Light</vt:lpstr>
      <vt:lpstr>Calibri</vt:lpstr>
      <vt:lpstr>Calibri Light</vt:lpstr>
      <vt:lpstr>Office Theme</vt:lpstr>
      <vt:lpstr>Echinococcus granulosus</vt:lpstr>
      <vt:lpstr>Habitat and morphology</vt:lpstr>
      <vt:lpstr>PowerPoint Presentation</vt:lpstr>
      <vt:lpstr>Life Cycle</vt:lpstr>
      <vt:lpstr>Life cycle</vt:lpstr>
      <vt:lpstr>Life cycle</vt:lpstr>
      <vt:lpstr>Life cycle</vt:lpstr>
      <vt:lpstr>Life cycle</vt:lpstr>
      <vt:lpstr>Pathogenicity.</vt:lpstr>
      <vt:lpstr>Pathogenesity </vt:lpstr>
      <vt:lpstr>PowerPoint Presentation</vt:lpstr>
      <vt:lpstr>Composition of hydatid fluid</vt:lpstr>
      <vt:lpstr>Development of brood capsule and scolices</vt:lpstr>
      <vt:lpstr>Lab diagnosis</vt:lpstr>
      <vt:lpstr>PowerPoint Presentation</vt:lpstr>
      <vt:lpstr>PowerPoint Presentation</vt:lpstr>
      <vt:lpstr>CLASS TREMATODA</vt:lpstr>
      <vt:lpstr>Larval satges</vt:lpstr>
      <vt:lpstr>Classification of trematodes according to habitat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Echinococcus granulosus</dc:title>
  <dc:creator>MY PC</dc:creator>
  <cp:lastModifiedBy>Lib Lab One</cp:lastModifiedBy>
  <cp:revision>14</cp:revision>
  <dcterms:created xsi:type="dcterms:W3CDTF">2016-10-06T03:46:02Z</dcterms:created>
  <dcterms:modified xsi:type="dcterms:W3CDTF">2019-09-23T07:48:35Z</dcterms:modified>
</cp:coreProperties>
</file>